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7" r:id="rId3"/>
    <p:sldId id="257" r:id="rId4"/>
    <p:sldId id="26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F:\2015\&#1059;&#1095;_&#1089;&#1086;&#1074;&#1077;&#1090;_&#1080;_&#1088;&#1077;&#1082;&#1090;&#1086;&#1088;&#1072;&#1090;\&#1103;&#1085;&#1074;&#1072;&#1088;&#1100;_&#1053;&#1048;&#1054;&#1050;&#1056;\&#1044;&#1080;&#1072;&#1075;&#1088;&#1072;&#1084;&#1084;&#1099;_2003_2014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 CYR"/>
                <a:ea typeface="Times New Roman CYR"/>
                <a:cs typeface="Times New Roman CYR"/>
              </a:defRPr>
            </a:pPr>
            <a:r>
              <a:rPr lang="ru-RU" sz="1800" baseline="0" dirty="0"/>
              <a:t>Работа с объектами интеллектуальной собственности</a:t>
            </a:r>
          </a:p>
        </c:rich>
      </c:tx>
      <c:layout>
        <c:manualLayout>
          <c:xMode val="edge"/>
          <c:yMode val="edge"/>
          <c:x val="0.22483683289588802"/>
          <c:y val="0.12080344123651209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9755139982502183E-2"/>
          <c:y val="0.21625809273840771"/>
          <c:w val="0.86862911425611888"/>
          <c:h val="0.42061111111111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ОИС!$B$4</c:f>
              <c:strCache>
                <c:ptCount val="1"/>
                <c:pt idx="0">
                  <c:v>Патенты России</c:v>
                </c:pt>
              </c:strCache>
            </c:strRef>
          </c:tx>
          <c:spPr>
            <a:gradFill rotWithShape="0">
              <a:gsLst>
                <a:gs pos="0">
                  <a:srgbClr val="FF0000"/>
                </a:gs>
                <a:gs pos="5000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lin ang="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txPr>
              <a:bodyPr/>
              <a:lstStyle/>
              <a:p>
                <a:pPr>
                  <a:defRPr sz="1000"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ОИС!$J$3:$N$3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ОИС!$J$4:$N$4</c:f>
              <c:numCache>
                <c:formatCode>General</c:formatCode>
                <c:ptCount val="5"/>
                <c:pt idx="0">
                  <c:v>184</c:v>
                </c:pt>
                <c:pt idx="1">
                  <c:v>187</c:v>
                </c:pt>
                <c:pt idx="2">
                  <c:v>172</c:v>
                </c:pt>
                <c:pt idx="3">
                  <c:v>114</c:v>
                </c:pt>
                <c:pt idx="4">
                  <c:v>131</c:v>
                </c:pt>
              </c:numCache>
            </c:numRef>
          </c:val>
        </c:ser>
        <c:ser>
          <c:idx val="1"/>
          <c:order val="1"/>
          <c:tx>
            <c:strRef>
              <c:f>ОИС!$B$5</c:f>
              <c:strCache>
                <c:ptCount val="1"/>
                <c:pt idx="0">
                  <c:v>Программы для ЭВМ, базы данных, топологии интегральных микросхем</c:v>
                </c:pt>
              </c:strCache>
            </c:strRef>
          </c:tx>
          <c:spPr>
            <a:gradFill rotWithShape="0">
              <a:gsLst>
                <a:gs pos="0">
                  <a:srgbClr val="00FF00"/>
                </a:gs>
                <a:gs pos="5000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lin ang="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 Cyr"/>
                    <a:ea typeface="Times New Roman Cyr"/>
                    <a:cs typeface="Times New Roman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ОИС!$J$3:$N$3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ОИС!$J$5:$N$5</c:f>
              <c:numCache>
                <c:formatCode>General</c:formatCode>
                <c:ptCount val="5"/>
                <c:pt idx="0">
                  <c:v>31</c:v>
                </c:pt>
                <c:pt idx="1">
                  <c:v>44</c:v>
                </c:pt>
                <c:pt idx="2">
                  <c:v>42</c:v>
                </c:pt>
                <c:pt idx="3">
                  <c:v>28</c:v>
                </c:pt>
                <c:pt idx="4">
                  <c:v>44</c:v>
                </c:pt>
              </c:numCache>
            </c:numRef>
          </c:val>
        </c:ser>
        <c:ser>
          <c:idx val="2"/>
          <c:order val="2"/>
          <c:tx>
            <c:strRef>
              <c:f>ОИС!$B$6</c:f>
              <c:strCache>
                <c:ptCount val="1"/>
                <c:pt idx="0">
                  <c:v>Заявки на объекты интеллектуальной собственности</c:v>
                </c:pt>
              </c:strCache>
            </c:strRef>
          </c:tx>
          <c:spPr>
            <a:gradFill rotWithShape="0">
              <a:gsLst>
                <a:gs pos="0">
                  <a:srgbClr val="3366FF"/>
                </a:gs>
                <a:gs pos="50000">
                  <a:srgbClr val="3366FF">
                    <a:gamma/>
                    <a:shade val="46275"/>
                    <a:invGamma/>
                  </a:srgbClr>
                </a:gs>
                <a:gs pos="100000">
                  <a:srgbClr val="3366FF"/>
                </a:gs>
              </a:gsLst>
              <a:lin ang="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txPr>
              <a:bodyPr/>
              <a:lstStyle/>
              <a:p>
                <a:pPr>
                  <a:defRPr sz="1000"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ОИС!$J$3:$N$3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ОИС!$J$6:$N$6</c:f>
              <c:numCache>
                <c:formatCode>General</c:formatCode>
                <c:ptCount val="5"/>
                <c:pt idx="0">
                  <c:v>294</c:v>
                </c:pt>
                <c:pt idx="1">
                  <c:v>223</c:v>
                </c:pt>
                <c:pt idx="2">
                  <c:v>229</c:v>
                </c:pt>
                <c:pt idx="3">
                  <c:v>224</c:v>
                </c:pt>
                <c:pt idx="4">
                  <c:v>100</c:v>
                </c:pt>
              </c:numCache>
            </c:numRef>
          </c:val>
        </c:ser>
        <c:ser>
          <c:idx val="3"/>
          <c:order val="3"/>
          <c:tx>
            <c:strRef>
              <c:f>ОИС!$B$7</c:f>
              <c:strCache>
                <c:ptCount val="1"/>
                <c:pt idx="0">
                  <c:v>Поддерживаемые патенты</c:v>
                </c:pt>
              </c:strCache>
            </c:strRef>
          </c:tx>
          <c:spPr>
            <a:gradFill rotWithShape="0">
              <a:gsLst>
                <a:gs pos="0">
                  <a:srgbClr val="FFCC00"/>
                </a:gs>
                <a:gs pos="50000">
                  <a:srgbClr val="FFCC00">
                    <a:gamma/>
                    <a:shade val="46275"/>
                    <a:invGamma/>
                  </a:srgbClr>
                </a:gs>
                <a:gs pos="100000">
                  <a:srgbClr val="FFCC00"/>
                </a:gs>
              </a:gsLst>
              <a:lin ang="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ОИС!$J$3:$N$3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ОИС!$J$7:$N$7</c:f>
              <c:numCache>
                <c:formatCode>General</c:formatCode>
                <c:ptCount val="5"/>
                <c:pt idx="0">
                  <c:v>94</c:v>
                </c:pt>
                <c:pt idx="1">
                  <c:v>92</c:v>
                </c:pt>
                <c:pt idx="2">
                  <c:v>14</c:v>
                </c:pt>
                <c:pt idx="3">
                  <c:v>10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370560"/>
        <c:axId val="86716416"/>
      </c:barChart>
      <c:catAx>
        <c:axId val="86370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 Cyr"/>
                <a:ea typeface="Times New Roman Cyr"/>
                <a:cs typeface="Times New Roman Cyr"/>
              </a:defRPr>
            </a:pPr>
            <a:endParaRPr lang="ru-RU"/>
          </a:p>
        </c:txPr>
        <c:crossAx val="867164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6716416"/>
        <c:scaling>
          <c:orientation val="minMax"/>
          <c:max val="30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 Cyr"/>
                <a:ea typeface="Times New Roman Cyr"/>
                <a:cs typeface="Times New Roman Cyr"/>
              </a:defRPr>
            </a:pPr>
            <a:endParaRPr lang="ru-RU"/>
          </a:p>
        </c:txPr>
        <c:crossAx val="86370560"/>
        <c:crosses val="autoZero"/>
        <c:crossBetween val="between"/>
      </c:valAx>
      <c:spPr>
        <a:solidFill>
          <a:srgbClr val="FFFF99"/>
        </a:solidFill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6.5522856517935282E-2"/>
          <c:y val="0.67936585010207062"/>
          <c:w val="0.84214893726519746"/>
          <c:h val="0.23730081656459609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Times New Roman Cyr"/>
              <a:ea typeface="Times New Roman Cyr"/>
              <a:cs typeface="Times New Roman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FFFF"/>
    </a:solidFill>
    <a:ln w="3175">
      <a:noFill/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F4B10-B619-4F54-A76A-BE3257D8B91D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F732D-C5E6-4333-8EDC-DCED86AA3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125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77F7508-53AC-4017-9193-76EF2867A580}" type="slidenum">
              <a:rPr lang="ru-RU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77F7508-53AC-4017-9193-76EF2867A580}" type="slidenum">
              <a:rPr lang="ru-RU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7F27-0075-469F-B40B-D93720036A5B}" type="datetime1">
              <a:rPr lang="ru-RU" smtClean="0"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ABEE-48A2-467E-A0D8-194CDB56A3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D20C-56C1-4C38-8629-79D0B7ED35A3}" type="datetime1">
              <a:rPr lang="ru-RU" smtClean="0"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ABEE-48A2-467E-A0D8-194CDB56A3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48B44-B395-4FA4-ADFA-6DD8BC586670}" type="datetime1">
              <a:rPr lang="ru-RU" smtClean="0"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ABEE-48A2-467E-A0D8-194CDB56A3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AD71C-B772-42BB-81F2-CC3F2ECA88AD}" type="datetime1">
              <a:rPr lang="ru-RU" smtClean="0"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ABEE-48A2-467E-A0D8-194CDB56A3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399-50D0-4CDD-8728-F910BE0ECD6F}" type="datetime1">
              <a:rPr lang="ru-RU" smtClean="0"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ABEE-48A2-467E-A0D8-194CDB56A3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806F-5F83-41B3-8EEF-CBED360291BA}" type="datetime1">
              <a:rPr lang="ru-RU" smtClean="0"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ABEE-48A2-467E-A0D8-194CDB56A3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C17EE-71AB-4F0A-81A5-5DCF01103C99}" type="datetime1">
              <a:rPr lang="ru-RU" smtClean="0"/>
              <a:t>18.02.2015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ABEE-48A2-467E-A0D8-194CDB56A3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50260-902E-443C-A504-8544C50FB88F}" type="datetime1">
              <a:rPr lang="ru-RU" smtClean="0"/>
              <a:t>18.02.2015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ABEE-48A2-467E-A0D8-194CDB56A3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35E17-C435-4C1E-8174-BDB2115A97C1}" type="datetime1">
              <a:rPr lang="ru-RU" smtClean="0"/>
              <a:t>18.02.2015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ABEE-48A2-467E-A0D8-194CDB56A3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860D-E009-4272-899C-769AAAF32114}" type="datetime1">
              <a:rPr lang="ru-RU" smtClean="0"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ABEE-48A2-467E-A0D8-194CDB56A3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73C8B-BFD3-4EAE-86B7-446805D61C93}" type="datetime1">
              <a:rPr lang="ru-RU" smtClean="0"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ABEE-48A2-467E-A0D8-194CDB56A3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AFD84-8F06-4057-B27F-9D7B6E351133}" type="datetime1">
              <a:rPr lang="ru-RU" smtClean="0"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4ABEE-48A2-467E-A0D8-194CDB56A3E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ulstu.ru/main?cmd=file&amp;object=7129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png"/><Relationship Id="rId3" Type="http://schemas.openxmlformats.org/officeDocument/2006/relationships/hyperlink" Target="http://www.ulstu.ru/main?cmd=file&amp;object=7129" TargetMode="External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5" Type="http://schemas.openxmlformats.org/officeDocument/2006/relationships/hyperlink" Target="http://www.irkut.com/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png"/><Relationship Id="rId3" Type="http://schemas.openxmlformats.org/officeDocument/2006/relationships/hyperlink" Target="http://www.ulstu.ru/main?cmd=file&amp;object=7129" TargetMode="External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5" Type="http://schemas.openxmlformats.org/officeDocument/2006/relationships/hyperlink" Target="http://www.irkut.com/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45382"/>
            <a:ext cx="7772400" cy="2259682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Проект создания инжинирингового </a:t>
            </a:r>
            <a:r>
              <a:rPr lang="ru-RU" sz="3200" dirty="0" smtClean="0"/>
              <a:t>центра </a:t>
            </a:r>
            <a:r>
              <a:rPr lang="ru-RU" b="1" dirty="0" smtClean="0"/>
              <a:t>«Авиационные технологии»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на </a:t>
            </a:r>
            <a:r>
              <a:rPr lang="ru-RU" sz="3200" dirty="0" smtClean="0"/>
              <a:t>базе Ульяновского государственного технического университета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445224"/>
            <a:ext cx="6400800" cy="84164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Обоснование проекта</a:t>
            </a:r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ABEE-48A2-467E-A0D8-194CDB56A3EB}" type="slidenum">
              <a:rPr lang="ru-RU" smtClean="0"/>
              <a:t>1</a:t>
            </a:fld>
            <a:endParaRPr lang="ru-RU"/>
          </a:p>
        </p:txBody>
      </p:sp>
      <p:pic>
        <p:nvPicPr>
          <p:cNvPr id="6" name="Picture 2" descr=" ">
            <a:hlinkClick r:id="rId2" tooltip="Логотип университета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315270"/>
            <a:ext cx="1368152" cy="9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2276475"/>
            <a:ext cx="4038600" cy="3028950"/>
          </a:xfrm>
        </p:spPr>
      </p:pic>
      <p:pic>
        <p:nvPicPr>
          <p:cNvPr id="7475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2276475"/>
            <a:ext cx="4038600" cy="3028950"/>
          </a:xfrm>
        </p:spPr>
      </p:pic>
      <p:sp>
        <p:nvSpPr>
          <p:cNvPr id="7475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1500" y="6245225"/>
            <a:ext cx="8001000" cy="476250"/>
          </a:xfrm>
          <a:noFill/>
        </p:spPr>
        <p:txBody>
          <a:bodyPr/>
          <a:lstStyle/>
          <a:p>
            <a:endParaRPr lang="ru-RU" smtClean="0"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96BFCE-50F6-442A-95D7-84DD3F2A216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619250" y="1268413"/>
            <a:ext cx="5977086" cy="561975"/>
          </a:xfrm>
          <a:solidFill>
            <a:srgbClr val="99FF33"/>
          </a:solidFill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+mn-lt"/>
                <a:ea typeface="+mn-ea"/>
                <a:cs typeface="+mn-cs"/>
              </a:rPr>
              <a:t>Отдел интеллектуальной собственности</a:t>
            </a:r>
            <a:endParaRPr lang="ru-RU" sz="2800" b="1" dirty="0">
              <a:latin typeface="+mn-lt"/>
              <a:ea typeface="+mn-ea"/>
              <a:cs typeface="+mn-cs"/>
            </a:endParaRPr>
          </a:p>
        </p:txBody>
      </p:sp>
      <p:sp>
        <p:nvSpPr>
          <p:cNvPr id="11" name="Прямоугольник 6"/>
          <p:cNvSpPr>
            <a:spLocks noChangeArrowheads="1"/>
          </p:cNvSpPr>
          <p:nvPr/>
        </p:nvSpPr>
        <p:spPr bwMode="auto">
          <a:xfrm>
            <a:off x="1187524" y="745540"/>
            <a:ext cx="7200900" cy="52322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 smtClean="0"/>
              <a:t>Инжиниринговый центр </a:t>
            </a:r>
            <a:r>
              <a:rPr lang="ru-RU" sz="2800" b="1" dirty="0" err="1" smtClean="0"/>
              <a:t>УлГТУ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2276475"/>
            <a:ext cx="4038600" cy="3028950"/>
          </a:xfrm>
        </p:spPr>
      </p:pic>
      <p:pic>
        <p:nvPicPr>
          <p:cNvPr id="7578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2276475"/>
            <a:ext cx="4038600" cy="3028950"/>
          </a:xfrm>
        </p:spPr>
      </p:pic>
      <p:sp>
        <p:nvSpPr>
          <p:cNvPr id="75782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7188" y="6245225"/>
            <a:ext cx="8072437" cy="476250"/>
          </a:xfrm>
          <a:noFill/>
        </p:spPr>
        <p:txBody>
          <a:bodyPr/>
          <a:lstStyle/>
          <a:p>
            <a:endParaRPr lang="ru-RU" smtClean="0"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2BE61-DBA4-4262-8363-8C706564756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619250" y="1268413"/>
            <a:ext cx="6193110" cy="561975"/>
          </a:xfrm>
          <a:solidFill>
            <a:srgbClr val="99FF33"/>
          </a:solidFill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+mn-lt"/>
                <a:ea typeface="+mn-ea"/>
                <a:cs typeface="+mn-cs"/>
              </a:rPr>
              <a:t>Отдел научно-технической информации</a:t>
            </a:r>
            <a:endParaRPr lang="ru-RU" sz="2800" b="1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6"/>
          <p:cNvSpPr>
            <a:spLocks noChangeArrowheads="1"/>
          </p:cNvSpPr>
          <p:nvPr/>
        </p:nvSpPr>
        <p:spPr bwMode="auto">
          <a:xfrm>
            <a:off x="1187524" y="745540"/>
            <a:ext cx="7200900" cy="52322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 smtClean="0"/>
              <a:t>Инжиниринговый центр </a:t>
            </a:r>
            <a:r>
              <a:rPr lang="ru-RU" sz="2800" b="1" dirty="0" err="1" smtClean="0"/>
              <a:t>УлГТУ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7900" y="2276475"/>
            <a:ext cx="4038600" cy="3028950"/>
          </a:xfrm>
        </p:spPr>
      </p:pic>
      <p:pic>
        <p:nvPicPr>
          <p:cNvPr id="76805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2276475"/>
            <a:ext cx="4038600" cy="3028950"/>
          </a:xfrm>
        </p:spPr>
      </p:pic>
      <p:sp>
        <p:nvSpPr>
          <p:cNvPr id="7680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1500" y="6245225"/>
            <a:ext cx="7929563" cy="476250"/>
          </a:xfrm>
          <a:noFill/>
        </p:spPr>
        <p:txBody>
          <a:bodyPr/>
          <a:lstStyle/>
          <a:p>
            <a:endParaRPr lang="ru-RU" smtClean="0"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794-13B9-4AD9-BB2F-4FDEFFB828B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619250" y="1268413"/>
            <a:ext cx="7201222" cy="561975"/>
          </a:xfrm>
          <a:solidFill>
            <a:srgbClr val="99FF33"/>
          </a:solidFill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+mn-lt"/>
                <a:ea typeface="+mn-ea"/>
                <a:cs typeface="+mn-cs"/>
              </a:rPr>
              <a:t>Центр инновационных беспроводных технологий</a:t>
            </a:r>
            <a:endParaRPr lang="ru-RU" sz="2800" b="1" dirty="0">
              <a:latin typeface="+mn-lt"/>
              <a:ea typeface="+mn-ea"/>
              <a:cs typeface="+mn-cs"/>
            </a:endParaRPr>
          </a:p>
        </p:txBody>
      </p:sp>
      <p:sp>
        <p:nvSpPr>
          <p:cNvPr id="11" name="Прямоугольник 6"/>
          <p:cNvSpPr>
            <a:spLocks noChangeArrowheads="1"/>
          </p:cNvSpPr>
          <p:nvPr/>
        </p:nvSpPr>
        <p:spPr bwMode="auto">
          <a:xfrm>
            <a:off x="1187524" y="745540"/>
            <a:ext cx="7200900" cy="52322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 smtClean="0"/>
              <a:t>Инжиниринговый центр </a:t>
            </a:r>
            <a:r>
              <a:rPr lang="ru-RU" sz="2800" b="1" dirty="0" err="1" smtClean="0"/>
              <a:t>УлГТУ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/>
          <a:lstStyle/>
          <a:p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11957"/>
            <a:ext cx="8435280" cy="4353347"/>
          </a:xfrm>
        </p:spPr>
        <p:txBody>
          <a:bodyPr/>
          <a:lstStyle/>
          <a:p>
            <a:pPr marL="0" indent="0">
              <a:buNone/>
            </a:pPr>
            <a:r>
              <a:rPr lang="ru-RU" sz="2600" b="1" dirty="0" smtClean="0"/>
              <a:t>Ульяновский государственный технический университет</a:t>
            </a:r>
          </a:p>
          <a:p>
            <a:pPr marL="0" indent="0">
              <a:buNone/>
            </a:pPr>
            <a:r>
              <a:rPr lang="ru-RU" sz="2400" dirty="0" smtClean="0"/>
              <a:t>Ульяновск, ул. Северный Венец, д. 32.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600" dirty="0" smtClean="0"/>
              <a:t>Первый проректор – проректор по научной работе, </a:t>
            </a:r>
            <a:br>
              <a:rPr lang="ru-RU" sz="2600" dirty="0" smtClean="0"/>
            </a:br>
            <a:r>
              <a:rPr lang="ru-RU" sz="2600" dirty="0" smtClean="0"/>
              <a:t>д.т.н., профессор </a:t>
            </a:r>
            <a:r>
              <a:rPr lang="ru-RU" sz="2600" b="1" dirty="0" err="1" smtClean="0"/>
              <a:t>Ярушкина</a:t>
            </a:r>
            <a:r>
              <a:rPr lang="ru-RU" sz="2600" b="1" dirty="0" smtClean="0"/>
              <a:t> Надежда Глебовна</a:t>
            </a:r>
          </a:p>
          <a:p>
            <a:pPr marL="0" indent="0">
              <a:buNone/>
            </a:pPr>
            <a:endParaRPr lang="ru-RU" sz="2600" dirty="0" smtClean="0"/>
          </a:p>
          <a:p>
            <a:pPr marL="0" indent="0">
              <a:buNone/>
            </a:pPr>
            <a:r>
              <a:rPr lang="ru-RU" sz="2600" dirty="0" smtClean="0"/>
              <a:t>Телефон/факс: (8422) 778 407</a:t>
            </a:r>
          </a:p>
          <a:p>
            <a:pPr marL="0" indent="0">
              <a:buNone/>
            </a:pPr>
            <a:r>
              <a:rPr lang="en-US" sz="2600" dirty="0" smtClean="0"/>
              <a:t>E-mail: ppnr@ulstu.ru</a:t>
            </a:r>
            <a:endParaRPr lang="ru-RU" sz="26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ABEE-48A2-467E-A0D8-194CDB56A3E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027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Прямоугольник 2"/>
          <p:cNvSpPr>
            <a:spLocks noChangeArrowheads="1"/>
          </p:cNvSpPr>
          <p:nvPr/>
        </p:nvSpPr>
        <p:spPr bwMode="auto">
          <a:xfrm>
            <a:off x="611188" y="260350"/>
            <a:ext cx="7396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бъект 2"/>
          <p:cNvSpPr txBox="1">
            <a:spLocks/>
          </p:cNvSpPr>
          <p:nvPr/>
        </p:nvSpPr>
        <p:spPr bwMode="auto">
          <a:xfrm>
            <a:off x="387014" y="980728"/>
            <a:ext cx="8503103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70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E4270"/>
              </a:buClr>
              <a:buFont typeface="Wingdings" pitchFamily="2" charset="2"/>
              <a:buChar char="§"/>
              <a:defRPr sz="2400" b="1">
                <a:solidFill>
                  <a:srgbClr val="00548E"/>
                </a:solidFill>
                <a:latin typeface="+mn-lt"/>
                <a:ea typeface="+mn-ea"/>
                <a:cs typeface="+mn-cs"/>
              </a:defRPr>
            </a:lvl1pPr>
            <a:lvl2pPr marL="5699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E427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E427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2588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601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058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516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973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430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27013" marR="0" lvl="0" indent="-2270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E427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548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Существующие направления:</a:t>
            </a:r>
          </a:p>
          <a:p>
            <a:pPr marL="628650" marR="0" lvl="2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E427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Развитие инфраструктуры. Строительство и реконструкция зданий и сооружений</a:t>
            </a:r>
          </a:p>
          <a:p>
            <a:pPr marL="628650" marR="0" lvl="2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E427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Развитие инфраструктуры.</a:t>
            </a:r>
            <a:r>
              <a:rPr kumimoji="0" lang="ru-RU" altLang="ru-RU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Повышение э</a:t>
            </a:r>
            <a:r>
              <a:rPr kumimoji="0" lang="ru-RU" altLang="ru-RU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нергоэффективности</a:t>
            </a:r>
            <a:endParaRPr kumimoji="0" lang="ru-RU" altLang="ru-RU" sz="16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628650" marR="0" lvl="2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E4270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ru-RU" altLang="ru-RU" sz="1600" kern="0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Повышение</a:t>
            </a:r>
            <a:r>
              <a:rPr lang="ru-RU" altLang="ru-RU" sz="16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эффективности контроля и анализа с применением современных лабораторий</a:t>
            </a:r>
            <a:endParaRPr kumimoji="0" lang="ru-RU" alt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628650" marR="0" lvl="2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E427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Повышение</a:t>
            </a:r>
            <a:r>
              <a:rPr kumimoji="0" lang="ru-RU" altLang="ru-RU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эффективности информационных технологий</a:t>
            </a:r>
            <a:endParaRPr kumimoji="0" lang="ru-RU" alt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27013" marR="0" lvl="0" indent="-2270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E427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548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Дополнительные возможности</a:t>
            </a:r>
            <a:r>
              <a:rPr kumimoji="0" lang="ru-RU" altLang="ru-RU" sz="1600" b="1" i="0" u="none" strike="noStrike" kern="0" cap="none" spc="0" normalizeH="0" noProof="0" dirty="0" smtClean="0">
                <a:ln>
                  <a:noFill/>
                </a:ln>
                <a:solidFill>
                  <a:srgbClr val="00548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инженерного центра:</a:t>
            </a:r>
            <a:endParaRPr kumimoji="0" lang="ru-RU" alt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00548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5699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E427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Моделирование в 3</a:t>
            </a:r>
            <a:r>
              <a:rPr kumimoji="0" lang="en-US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-D</a:t>
            </a: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конструкций </a:t>
            </a: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воздушного судна и бортовой электрики</a:t>
            </a:r>
            <a:endParaRPr kumimoji="0" lang="ru-RU" alt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5699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E4270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ru-RU" altLang="ru-RU" sz="16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Разработка и внедрение в производство технологических процессов высокоскоростной механической обработки и технологии обработки металла давлением</a:t>
            </a:r>
            <a:endParaRPr kumimoji="0" lang="ru-RU" alt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5699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E427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Организация внедрения и коммерциализации результатов работ инжинирингового центра на предприятиях (масштабирование результатов)</a:t>
            </a:r>
          </a:p>
          <a:p>
            <a:pPr marL="0" indent="0">
              <a:spcBef>
                <a:spcPts val="600"/>
              </a:spcBef>
              <a:buNone/>
            </a:pPr>
            <a:endParaRPr lang="ru-RU" altLang="ru-RU" sz="10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altLang="ru-RU" sz="1600" kern="0" dirty="0" smtClean="0"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lang="ru-RU" altLang="ru-RU" sz="1600" kern="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altLang="ru-RU" sz="1600" kern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" descr=" ">
            <a:hlinkClick r:id="rId3" tooltip="Логотип университета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310" y="5293397"/>
            <a:ext cx="1060237" cy="76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14" y="5445224"/>
            <a:ext cx="1398716" cy="2462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660" y="5538589"/>
            <a:ext cx="1177150" cy="1855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424" y="5513214"/>
            <a:ext cx="653063" cy="472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06" y="6145768"/>
            <a:ext cx="1510750" cy="3161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003" y="6124534"/>
            <a:ext cx="607075" cy="47281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273" y="6229562"/>
            <a:ext cx="936104" cy="222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842" y="5445224"/>
            <a:ext cx="1165149" cy="32235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14" y="5972351"/>
            <a:ext cx="1028844" cy="5144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842" y="6120934"/>
            <a:ext cx="832867" cy="3658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t="21621" r="3156" b="33277"/>
          <a:stretch/>
        </p:blipFill>
        <p:spPr>
          <a:xfrm>
            <a:off x="7508643" y="6161686"/>
            <a:ext cx="1178904" cy="3985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" name="Picture 2" descr="[image]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304" y="5484741"/>
            <a:ext cx="584094" cy="47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3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D14ABEE-48A2-467E-A0D8-194CDB56A3E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94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Прямоугольник 2"/>
          <p:cNvSpPr>
            <a:spLocks noChangeArrowheads="1"/>
          </p:cNvSpPr>
          <p:nvPr/>
        </p:nvSpPr>
        <p:spPr bwMode="auto">
          <a:xfrm>
            <a:off x="611188" y="260350"/>
            <a:ext cx="7396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 ">
            <a:hlinkClick r:id="rId3" tooltip="Логотип университета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310" y="5293397"/>
            <a:ext cx="1060237" cy="76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14" y="5445224"/>
            <a:ext cx="1398716" cy="2462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660" y="5538589"/>
            <a:ext cx="1177150" cy="1855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424" y="5513214"/>
            <a:ext cx="653063" cy="472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06" y="6145768"/>
            <a:ext cx="1510750" cy="3161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003" y="6124534"/>
            <a:ext cx="607075" cy="4728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273" y="6229562"/>
            <a:ext cx="936104" cy="222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842" y="5445224"/>
            <a:ext cx="1165149" cy="32235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14" y="5972351"/>
            <a:ext cx="1028844" cy="5144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842" y="6120934"/>
            <a:ext cx="832867" cy="3658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t="21621" r="3156" b="33277"/>
          <a:stretch/>
        </p:blipFill>
        <p:spPr>
          <a:xfrm>
            <a:off x="7508643" y="6161686"/>
            <a:ext cx="1178904" cy="3985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Объект 2"/>
          <p:cNvSpPr txBox="1">
            <a:spLocks/>
          </p:cNvSpPr>
          <p:nvPr/>
        </p:nvSpPr>
        <p:spPr bwMode="auto">
          <a:xfrm>
            <a:off x="387014" y="764704"/>
            <a:ext cx="8503103" cy="4384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70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E4270"/>
              </a:buClr>
              <a:buFont typeface="Wingdings" pitchFamily="2" charset="2"/>
              <a:buChar char="§"/>
              <a:defRPr sz="2400" b="1">
                <a:solidFill>
                  <a:srgbClr val="00548E"/>
                </a:solidFill>
                <a:latin typeface="+mn-lt"/>
                <a:ea typeface="+mn-ea"/>
                <a:cs typeface="+mn-cs"/>
              </a:defRPr>
            </a:lvl1pPr>
            <a:lvl2pPr marL="5699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E427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E427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2588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601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058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516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973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430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 algn="just">
              <a:spcBef>
                <a:spcPts val="600"/>
              </a:spcBef>
              <a:defRPr/>
            </a:pPr>
            <a:r>
              <a:rPr lang="ru-RU" altLang="ru-RU" sz="1600" b="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altLang="ru-RU" sz="1400" b="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Стратегия </a:t>
            </a:r>
            <a:r>
              <a:rPr lang="ru-RU" altLang="ru-RU" sz="1400" b="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социально-экономического развития Ульяновской области предполагает опережающее развитие региона, как крупного индустриального центра Российской Федерации, включающего в себя </a:t>
            </a:r>
            <a:r>
              <a:rPr lang="ru-RU" altLang="ru-RU" sz="1400" b="0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инновационно</a:t>
            </a:r>
            <a:r>
              <a:rPr lang="ru-RU" altLang="ru-RU" sz="1400" b="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-ядерный, авиационный, автомобильный кластеры, кластер электроники и программного обеспечения. Уже сейчас кластеры Ульяновской области формируют значительный объем заказов на инжиниринг и промышленный дизайн, причем в ближайшее время объемы резко возрастут, особенно по авиационному кластеру.</a:t>
            </a:r>
          </a:p>
          <a:p>
            <a:pPr lvl="0" algn="just">
              <a:spcBef>
                <a:spcPts val="600"/>
              </a:spcBef>
              <a:defRPr/>
            </a:pPr>
            <a:r>
              <a:rPr lang="ru-RU" altLang="ru-RU" sz="1400" b="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Государственная </a:t>
            </a:r>
            <a:r>
              <a:rPr lang="ru-RU" altLang="ru-RU" sz="1400" b="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 Российской федерации «Развитие промышленности и повышение ее конкурентоспособности» (подпрограмма 19 «Развитие инжиниринговой деятельности и промышленного дизайна») подразумевает реализацию мероприятия 19.2. «Стимулирование создания и развития инжиниринговых центров на базе образовательных организаций высшего образования и научных организаций, находящихся в ведении федеральных органов исполнительной власти» (третья очередь).  Ульяновская область крайне заинтересована в создании инжинирингового центра «Авиационные технологии».</a:t>
            </a:r>
          </a:p>
          <a:p>
            <a:pPr lvl="0" algn="just">
              <a:spcBef>
                <a:spcPts val="600"/>
              </a:spcBef>
              <a:defRPr/>
            </a:pPr>
            <a:r>
              <a:rPr lang="ru-RU" altLang="ru-RU" sz="1400" b="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Базой </a:t>
            </a:r>
            <a:r>
              <a:rPr lang="ru-RU" altLang="ru-RU" sz="1400" b="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создания инжинирингового центра «Авиационные технологии» может служить инжиниринговый центр ФГБОУ ВПО «Ульяновский государственный технический университет», созданный в 2011 г., как структурное подразделение университета, координирующее работу 12 малых инновационных предприятий, выполнивших в 2014 г. объем инжиниринговых услуг на 42 млн. рублей.    </a:t>
            </a:r>
          </a:p>
          <a:p>
            <a:pPr lvl="0" algn="just">
              <a:spcBef>
                <a:spcPts val="600"/>
              </a:spcBef>
              <a:defRPr/>
            </a:pPr>
            <a:r>
              <a:rPr lang="ru-RU" altLang="ru-RU" sz="1400" b="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altLang="ru-RU" sz="1400" b="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Правительство </a:t>
            </a:r>
            <a:r>
              <a:rPr lang="ru-RU" altLang="ru-RU" sz="1400" b="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Ульяновской области, ЗАО «Авиастар-СП» готовы оказать необходимую поддержку при создании и развитии инжинирингового центра «Авиационные технологии».</a:t>
            </a:r>
            <a:endParaRPr lang="ru-RU" altLang="ru-RU" sz="1400" b="0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[image]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304" y="5484741"/>
            <a:ext cx="584094" cy="47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ABEE-48A2-467E-A0D8-194CDB56A3E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94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807296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ABEE-48A2-467E-A0D8-194CDB56A3EB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1835150" y="1196975"/>
            <a:ext cx="5545138" cy="561975"/>
          </a:xfrm>
          <a:solidFill>
            <a:srgbClr val="99FF33"/>
          </a:solidFill>
        </p:spPr>
        <p:txBody>
          <a:bodyPr/>
          <a:lstStyle/>
          <a:p>
            <a:r>
              <a:rPr lang="ru-RU" sz="2800" b="1" dirty="0" smtClean="0">
                <a:latin typeface="Times New Roman Cyr" pitchFamily="18" charset="0"/>
                <a:cs typeface="Times New Roman Cyr" pitchFamily="18" charset="0"/>
              </a:rPr>
              <a:t>Инжиниринговый центр </a:t>
            </a:r>
            <a:r>
              <a:rPr lang="ru-RU" sz="2800" b="1" dirty="0" err="1" smtClean="0">
                <a:latin typeface="Times New Roman Cyr" pitchFamily="18" charset="0"/>
                <a:cs typeface="Times New Roman Cyr" pitchFamily="18" charset="0"/>
              </a:rPr>
              <a:t>УлГТУ</a:t>
            </a:r>
            <a:endParaRPr lang="ru-RU" sz="2800" b="1" dirty="0" smtClean="0">
              <a:latin typeface="Times New Roman Cyr" pitchFamily="18" charset="0"/>
              <a:cs typeface="Times New Roman Cyr" pitchFamily="18" charset="0"/>
            </a:endParaRPr>
          </a:p>
        </p:txBody>
      </p:sp>
      <p:pic>
        <p:nvPicPr>
          <p:cNvPr id="6963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2205038"/>
            <a:ext cx="4038600" cy="3311525"/>
          </a:xfrm>
        </p:spPr>
      </p:pic>
      <p:pic>
        <p:nvPicPr>
          <p:cNvPr id="6963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463" y="2205038"/>
            <a:ext cx="4038600" cy="3311525"/>
          </a:xfrm>
        </p:spPr>
      </p:pic>
      <p:sp>
        <p:nvSpPr>
          <p:cNvPr id="69637" name="Прямоугольник 10"/>
          <p:cNvSpPr>
            <a:spLocks noChangeArrowheads="1"/>
          </p:cNvSpPr>
          <p:nvPr/>
        </p:nvSpPr>
        <p:spPr bwMode="auto">
          <a:xfrm>
            <a:off x="885546" y="620688"/>
            <a:ext cx="7200900" cy="646331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Инновационная инфраструктура  </a:t>
            </a:r>
            <a:r>
              <a:rPr lang="ru-RU" b="1" dirty="0" err="1" smtClean="0"/>
              <a:t>УлГТУ</a:t>
            </a:r>
            <a:r>
              <a:rPr lang="ru-RU" b="1" dirty="0" smtClean="0"/>
              <a:t>. Состояние развития инжинирингового центра </a:t>
            </a:r>
            <a:r>
              <a:rPr lang="ru-RU" b="1" dirty="0" err="1" smtClean="0"/>
              <a:t>УлГТУ</a:t>
            </a:r>
            <a:r>
              <a:rPr lang="ru-RU" b="1" dirty="0" smtClean="0"/>
              <a:t>. Современное состояние.</a:t>
            </a:r>
            <a:endParaRPr lang="ru-RU" dirty="0"/>
          </a:p>
        </p:txBody>
      </p:sp>
      <p:sp>
        <p:nvSpPr>
          <p:cNvPr id="6963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00063" y="6245225"/>
            <a:ext cx="8143875" cy="476250"/>
          </a:xfrm>
          <a:noFill/>
        </p:spPr>
        <p:txBody>
          <a:bodyPr/>
          <a:lstStyle/>
          <a:p>
            <a:endParaRPr lang="ru-RU" smtClean="0"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CFBB8B-670C-4819-BB13-469541BD7F04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700213"/>
            <a:ext cx="4038600" cy="3676650"/>
          </a:xfrm>
        </p:spPr>
      </p:pic>
      <p:pic>
        <p:nvPicPr>
          <p:cNvPr id="7065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347913"/>
            <a:ext cx="4038600" cy="3028950"/>
          </a:xfrm>
        </p:spPr>
      </p:pic>
      <p:pic>
        <p:nvPicPr>
          <p:cNvPr id="7066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700213"/>
            <a:ext cx="4038600" cy="367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2" name="Прямоугольник 10"/>
          <p:cNvSpPr>
            <a:spLocks noChangeArrowheads="1"/>
          </p:cNvSpPr>
          <p:nvPr/>
        </p:nvSpPr>
        <p:spPr bwMode="auto">
          <a:xfrm>
            <a:off x="1043608" y="466825"/>
            <a:ext cx="7200900" cy="36988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Инновационная инфраструктура  </a:t>
            </a:r>
            <a:r>
              <a:rPr lang="ru-RU" b="1" dirty="0" err="1"/>
              <a:t>УлГТУ</a:t>
            </a:r>
            <a:endParaRPr lang="ru-RU" dirty="0"/>
          </a:p>
        </p:txBody>
      </p:sp>
      <p:sp>
        <p:nvSpPr>
          <p:cNvPr id="70663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500063" y="6245225"/>
            <a:ext cx="8001000" cy="476250"/>
          </a:xfrm>
          <a:noFill/>
        </p:spPr>
        <p:txBody>
          <a:bodyPr/>
          <a:lstStyle/>
          <a:p>
            <a:endParaRPr lang="ru-RU" smtClean="0">
              <a:cs typeface="Arial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51AB8-AA5F-4EEF-B24D-4C1D31E5CA2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10" name="Прямоугольник 6"/>
          <p:cNvSpPr>
            <a:spLocks noChangeArrowheads="1"/>
          </p:cNvSpPr>
          <p:nvPr/>
        </p:nvSpPr>
        <p:spPr bwMode="auto">
          <a:xfrm>
            <a:off x="1475556" y="889556"/>
            <a:ext cx="7200900" cy="52322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 smtClean="0"/>
              <a:t>Инжиниринговый центр </a:t>
            </a:r>
            <a:r>
              <a:rPr lang="ru-RU" sz="2800" b="1" dirty="0" err="1" smtClean="0"/>
              <a:t>УлГТУ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2060575"/>
            <a:ext cx="4038600" cy="3455988"/>
          </a:xfrm>
        </p:spPr>
      </p:pic>
      <p:sp>
        <p:nvSpPr>
          <p:cNvPr id="7" name="Содержимое 3"/>
          <p:cNvSpPr txBox="1">
            <a:spLocks/>
          </p:cNvSpPr>
          <p:nvPr/>
        </p:nvSpPr>
        <p:spPr>
          <a:xfrm>
            <a:off x="4643438" y="1557338"/>
            <a:ext cx="4038600" cy="45259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dirty="0">
              <a:latin typeface="+mn-lt"/>
              <a:cs typeface="+mn-cs"/>
            </a:endParaRPr>
          </a:p>
        </p:txBody>
      </p:sp>
      <p:pic>
        <p:nvPicPr>
          <p:cNvPr id="7168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2060575"/>
            <a:ext cx="4038600" cy="3455988"/>
          </a:xfrm>
        </p:spPr>
      </p:pic>
      <p:sp>
        <p:nvSpPr>
          <p:cNvPr id="71687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71500" y="6245225"/>
            <a:ext cx="7929563" cy="476250"/>
          </a:xfrm>
          <a:noFill/>
        </p:spPr>
        <p:txBody>
          <a:bodyPr/>
          <a:lstStyle/>
          <a:p>
            <a:endParaRPr lang="ru-RU" smtClean="0">
              <a:cs typeface="Arial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60A4CC-D2E2-429B-9678-D984490C3D6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10" name="Прямоугольник 10"/>
          <p:cNvSpPr>
            <a:spLocks noChangeArrowheads="1"/>
          </p:cNvSpPr>
          <p:nvPr/>
        </p:nvSpPr>
        <p:spPr bwMode="auto">
          <a:xfrm>
            <a:off x="1043608" y="466825"/>
            <a:ext cx="7200900" cy="36988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Инновационная инфраструктура  </a:t>
            </a:r>
            <a:r>
              <a:rPr lang="ru-RU" b="1" dirty="0" err="1"/>
              <a:t>УлГТУ</a:t>
            </a:r>
            <a:endParaRPr lang="ru-RU" dirty="0"/>
          </a:p>
        </p:txBody>
      </p:sp>
      <p:sp>
        <p:nvSpPr>
          <p:cNvPr id="11" name="Прямоугольник 6"/>
          <p:cNvSpPr>
            <a:spLocks noChangeArrowheads="1"/>
          </p:cNvSpPr>
          <p:nvPr/>
        </p:nvSpPr>
        <p:spPr bwMode="auto">
          <a:xfrm>
            <a:off x="1475556" y="889556"/>
            <a:ext cx="7200900" cy="52322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 smtClean="0"/>
              <a:t>Инжиниринговый центр </a:t>
            </a:r>
            <a:r>
              <a:rPr lang="ru-RU" sz="2800" b="1" dirty="0" err="1" smtClean="0"/>
              <a:t>УлГТУ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7900" y="2276475"/>
            <a:ext cx="4038600" cy="3028950"/>
          </a:xfrm>
        </p:spPr>
      </p:pic>
      <p:pic>
        <p:nvPicPr>
          <p:cNvPr id="7270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2276475"/>
            <a:ext cx="4038600" cy="3028950"/>
          </a:xfrm>
        </p:spPr>
      </p:pic>
      <p:sp>
        <p:nvSpPr>
          <p:cNvPr id="7271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00063" y="6245225"/>
            <a:ext cx="8001000" cy="476250"/>
          </a:xfrm>
          <a:noFill/>
        </p:spPr>
        <p:txBody>
          <a:bodyPr/>
          <a:lstStyle/>
          <a:p>
            <a:endParaRPr lang="ru-RU" smtClean="0"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9C0B1-5486-46C0-BB75-2DB7258C71EB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10" name="Прямоугольник 10"/>
          <p:cNvSpPr>
            <a:spLocks noChangeArrowheads="1"/>
          </p:cNvSpPr>
          <p:nvPr/>
        </p:nvSpPr>
        <p:spPr bwMode="auto">
          <a:xfrm>
            <a:off x="1043608" y="466825"/>
            <a:ext cx="7200900" cy="36988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Инновационная инфраструктура  </a:t>
            </a:r>
            <a:r>
              <a:rPr lang="ru-RU" b="1" dirty="0" err="1"/>
              <a:t>УлГТУ</a:t>
            </a:r>
            <a:endParaRPr lang="ru-RU" dirty="0"/>
          </a:p>
        </p:txBody>
      </p:sp>
      <p:sp>
        <p:nvSpPr>
          <p:cNvPr id="11" name="Прямоугольник 6"/>
          <p:cNvSpPr>
            <a:spLocks noChangeArrowheads="1"/>
          </p:cNvSpPr>
          <p:nvPr/>
        </p:nvSpPr>
        <p:spPr bwMode="auto">
          <a:xfrm>
            <a:off x="1475556" y="889556"/>
            <a:ext cx="7200900" cy="52322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 smtClean="0"/>
              <a:t>Инжиниринговый центр </a:t>
            </a:r>
            <a:r>
              <a:rPr lang="ru-RU" sz="2800" b="1" dirty="0" err="1" smtClean="0"/>
              <a:t>УлГТУ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Заголовок 1"/>
          <p:cNvSpPr>
            <a:spLocks noGrp="1"/>
          </p:cNvSpPr>
          <p:nvPr>
            <p:ph type="title"/>
          </p:nvPr>
        </p:nvSpPr>
        <p:spPr>
          <a:xfrm>
            <a:off x="1619250" y="1268413"/>
            <a:ext cx="5545138" cy="561975"/>
          </a:xfrm>
          <a:solidFill>
            <a:srgbClr val="99FF33"/>
          </a:solidFill>
        </p:spPr>
        <p:txBody>
          <a:bodyPr>
            <a:normAutofit/>
          </a:bodyPr>
          <a:lstStyle/>
          <a:p>
            <a:r>
              <a:rPr lang="ru-RU" sz="2800" b="1" dirty="0">
                <a:latin typeface="+mn-lt"/>
                <a:ea typeface="+mn-ea"/>
                <a:cs typeface="+mn-cs"/>
              </a:rPr>
              <a:t>Офис управления проектами</a:t>
            </a:r>
          </a:p>
        </p:txBody>
      </p:sp>
      <p:pic>
        <p:nvPicPr>
          <p:cNvPr id="7373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2276475"/>
            <a:ext cx="4038600" cy="3028950"/>
          </a:xfrm>
        </p:spPr>
      </p:pic>
      <p:pic>
        <p:nvPicPr>
          <p:cNvPr id="7373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2276475"/>
            <a:ext cx="4038600" cy="3028950"/>
          </a:xfrm>
        </p:spPr>
      </p:pic>
      <p:sp>
        <p:nvSpPr>
          <p:cNvPr id="73734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42938" y="6245225"/>
            <a:ext cx="7929562" cy="476250"/>
          </a:xfrm>
          <a:noFill/>
        </p:spPr>
        <p:txBody>
          <a:bodyPr/>
          <a:lstStyle/>
          <a:p>
            <a:endParaRPr lang="ru-RU" smtClean="0"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681AD-7154-432B-B60E-FCC93E56214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8" name="Прямоугольник 6"/>
          <p:cNvSpPr>
            <a:spLocks noChangeArrowheads="1"/>
          </p:cNvSpPr>
          <p:nvPr/>
        </p:nvSpPr>
        <p:spPr bwMode="auto">
          <a:xfrm>
            <a:off x="1187524" y="745540"/>
            <a:ext cx="7200900" cy="52322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 smtClean="0"/>
              <a:t>Инжиниринговый центр </a:t>
            </a:r>
            <a:r>
              <a:rPr lang="ru-RU" sz="2800" b="1" dirty="0" err="1" smtClean="0"/>
              <a:t>УлГТУ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рофиль 9">
    <a:dk1>
      <a:srgbClr val="000000"/>
    </a:dk1>
    <a:lt1>
      <a:srgbClr val="FFFFFF"/>
    </a:lt1>
    <a:dk2>
      <a:srgbClr val="000000"/>
    </a:dk2>
    <a:lt2>
      <a:srgbClr val="DDDDDD"/>
    </a:lt2>
    <a:accent1>
      <a:srgbClr val="A3B2C1"/>
    </a:accent1>
    <a:accent2>
      <a:srgbClr val="CC0000"/>
    </a:accent2>
    <a:accent3>
      <a:srgbClr val="FFFFFF"/>
    </a:accent3>
    <a:accent4>
      <a:srgbClr val="000000"/>
    </a:accent4>
    <a:accent5>
      <a:srgbClr val="CED5DD"/>
    </a:accent5>
    <a:accent6>
      <a:srgbClr val="B90000"/>
    </a:accent6>
    <a:hlink>
      <a:srgbClr val="336699"/>
    </a:hlink>
    <a:folHlink>
      <a:srgbClr val="003366"/>
    </a:folHlink>
  </a:clrScheme>
  <a:fontScheme name="Профиль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401</Words>
  <Application>Microsoft Office PowerPoint</Application>
  <PresentationFormat>Экран (4:3)</PresentationFormat>
  <Paragraphs>57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Проект создания инжинирингового центра «Авиационные технологии»  на базе Ульяновского государственного технического университета</vt:lpstr>
      <vt:lpstr>Презентация PowerPoint</vt:lpstr>
      <vt:lpstr>Презентация PowerPoint</vt:lpstr>
      <vt:lpstr>Презентация PowerPoint</vt:lpstr>
      <vt:lpstr>Инжиниринговый центр УлГТУ</vt:lpstr>
      <vt:lpstr>Презентация PowerPoint</vt:lpstr>
      <vt:lpstr>Презентация PowerPoint</vt:lpstr>
      <vt:lpstr>Презентация PowerPoint</vt:lpstr>
      <vt:lpstr>Офис управления проектами</vt:lpstr>
      <vt:lpstr>Отдел интеллектуальной собственности</vt:lpstr>
      <vt:lpstr>Отдел научно-технической информации</vt:lpstr>
      <vt:lpstr>Центр инновационных беспроводных технологий</vt:lpstr>
      <vt:lpstr>Контакты</vt:lpstr>
    </vt:vector>
  </TitlesOfParts>
  <Company>glebgu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glebgu</dc:creator>
  <cp:lastModifiedBy>Ярушкина НГ</cp:lastModifiedBy>
  <cp:revision>8</cp:revision>
  <dcterms:created xsi:type="dcterms:W3CDTF">2015-02-18T05:16:32Z</dcterms:created>
  <dcterms:modified xsi:type="dcterms:W3CDTF">2015-02-18T08:49:25Z</dcterms:modified>
</cp:coreProperties>
</file>